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5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5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727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700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24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7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087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82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37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41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51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65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50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43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04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43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126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5DAE7BE-1821-4213-A1A5-1783254FE0E6}" type="datetimeFigureOut">
              <a:rPr lang="en-US" smtClean="0"/>
              <a:t>9/23/2017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F4F5A009-3F07-48EF-B142-1AFC8AEF9D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8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924" y="528510"/>
            <a:ext cx="8825658" cy="2677648"/>
          </a:xfrm>
        </p:spPr>
        <p:txBody>
          <a:bodyPr/>
          <a:lstStyle/>
          <a:p>
            <a:r>
              <a:rPr lang="en-US" dirty="0"/>
              <a:t>The Periodic Table of Elements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206158"/>
            <a:ext cx="8825658" cy="2432642"/>
          </a:xfrm>
        </p:spPr>
        <p:txBody>
          <a:bodyPr/>
          <a:lstStyle/>
          <a:p>
            <a:r>
              <a:rPr lang="en-US" dirty="0"/>
              <a:t>Group 8 : Georgina Cameron, Ashley Parker, Kendra Payne, &amp; Arthur Williamson </a:t>
            </a:r>
          </a:p>
          <a:p>
            <a:r>
              <a:rPr lang="en-US" dirty="0"/>
              <a:t>Ms. Hudnall</a:t>
            </a:r>
          </a:p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Period Chemistry </a:t>
            </a:r>
          </a:p>
          <a:p>
            <a:r>
              <a:rPr lang="en-US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784" y="3572817"/>
            <a:ext cx="1876205" cy="27625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515937"/>
            <a:ext cx="1757784" cy="2819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989" y="3572818"/>
            <a:ext cx="1670497" cy="2762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486" y="3572817"/>
            <a:ext cx="2128770" cy="276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54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-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Groups designated with an A (1A through 8A) are often referred as the main group, or representative elements because they posses a wide range of chemical and physical properties </a:t>
            </a:r>
          </a:p>
          <a:p>
            <a:pPr>
              <a:buFont typeface="+mj-lt"/>
              <a:buAutoNum type="arabicPeriod"/>
            </a:pPr>
            <a:r>
              <a:rPr lang="en-US" dirty="0"/>
              <a:t> 1A – </a:t>
            </a:r>
            <a:r>
              <a:rPr lang="en-US" dirty="0" err="1"/>
              <a:t>akali</a:t>
            </a:r>
            <a:r>
              <a:rPr lang="en-US" dirty="0"/>
              <a:t> metals </a:t>
            </a:r>
          </a:p>
          <a:p>
            <a:pPr>
              <a:buFont typeface="+mj-lt"/>
              <a:buAutoNum type="arabicPeriod"/>
            </a:pPr>
            <a:r>
              <a:rPr lang="en-US" dirty="0"/>
              <a:t>2A – alkaline earth metals </a:t>
            </a:r>
          </a:p>
          <a:p>
            <a:pPr>
              <a:buFont typeface="+mj-lt"/>
              <a:buAutoNum type="arabicPeriod"/>
            </a:pPr>
            <a:r>
              <a:rPr lang="en-US" dirty="0"/>
              <a:t>7A – halogens (highly reactive) </a:t>
            </a:r>
          </a:p>
          <a:p>
            <a:pPr>
              <a:buFont typeface="+mj-lt"/>
              <a:buAutoNum type="arabicPeriod"/>
            </a:pPr>
            <a:r>
              <a:rPr lang="en-US" dirty="0"/>
              <a:t>8A – noble gases (extremely unreactive)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50" y="3400022"/>
            <a:ext cx="2286000" cy="14078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33" y="5306096"/>
            <a:ext cx="2286000" cy="13007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50" y="5306095"/>
            <a:ext cx="2286000" cy="13007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50" y="5422006"/>
            <a:ext cx="2286000" cy="11848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38079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– B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Groups with B are referred as the transition metals</a:t>
            </a:r>
          </a:p>
          <a:p>
            <a:r>
              <a:rPr lang="en-US" dirty="0"/>
              <a:t>Divided into transition and inner metals </a:t>
            </a:r>
          </a:p>
          <a:p>
            <a:pPr>
              <a:buFont typeface="+mj-lt"/>
              <a:buAutoNum type="arabicPeriod"/>
            </a:pPr>
            <a:r>
              <a:rPr lang="en-US" dirty="0"/>
              <a:t>Lanthanide and actinide series (inner transition metals) – located at the bottom of the periodic table </a:t>
            </a:r>
          </a:p>
          <a:p>
            <a:pPr>
              <a:buFont typeface="+mj-lt"/>
              <a:buAutoNum type="arabicPeriod"/>
            </a:pPr>
            <a:r>
              <a:rPr lang="en-US" dirty="0"/>
              <a:t>The rest of the group B elements make up the transition metals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3" y="4748280"/>
            <a:ext cx="3027608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608" y="4748280"/>
            <a:ext cx="2889051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389" y="4748280"/>
            <a:ext cx="2684172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64479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Valence Electrons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138" y="2268649"/>
            <a:ext cx="8761412" cy="3416300"/>
          </a:xfrm>
        </p:spPr>
        <p:txBody>
          <a:bodyPr/>
          <a:lstStyle/>
          <a:p>
            <a:r>
              <a:rPr lang="en-US" dirty="0"/>
              <a:t>Each of the group 1A elements has one electron in its highest energy level; thus, each element has one valence electron </a:t>
            </a:r>
          </a:p>
          <a:p>
            <a:r>
              <a:rPr lang="en-US" dirty="0"/>
              <a:t>Each column of group A elements on the periodic table has its own unique valence electron configuration </a:t>
            </a:r>
          </a:p>
          <a:p>
            <a:r>
              <a:rPr lang="en-US" dirty="0"/>
              <a:t>The energy level of an element’s valence electrons indicates the period on the periodic table in which it is found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22" y="4491128"/>
            <a:ext cx="5134692" cy="22187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87891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06492" y="540912"/>
            <a:ext cx="5104177" cy="1171978"/>
          </a:xfrm>
        </p:spPr>
        <p:txBody>
          <a:bodyPr/>
          <a:lstStyle/>
          <a:p>
            <a:r>
              <a:rPr lang="en-US" dirty="0"/>
              <a:t>Trends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344548" y="1725087"/>
            <a:ext cx="2760222" cy="861420"/>
          </a:xfrm>
        </p:spPr>
        <p:txBody>
          <a:bodyPr>
            <a:noAutofit/>
          </a:bodyPr>
          <a:lstStyle/>
          <a:p>
            <a:r>
              <a:rPr lang="en-US" sz="5400" dirty="0"/>
              <a:t>ASHLEY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330" y="2830524"/>
            <a:ext cx="3438659" cy="328625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92447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Atomic Radius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Atomic Radius-it is defined as half the distance between adjacent nuclei in a crystal of the element.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sz="1800" dirty="0"/>
              <a:t>Trends Within Periods - There is a decrease in atomic radii as you move left to right across a period.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sz="1800" dirty="0"/>
              <a:t>Trends Within Groups- Atomic radii generally increase as you move down a group. </a:t>
            </a:r>
          </a:p>
          <a:p>
            <a:pPr marL="457200" lvl="1" indent="-457200">
              <a:buFont typeface="+mj-lt"/>
              <a:buAutoNum type="arabicPeriod"/>
            </a:pPr>
            <a:endParaRPr lang="en-US" altLang="en-US" sz="1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0197" y="4507606"/>
            <a:ext cx="2723798" cy="20185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47901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Ionic Radius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Trends Within Periods - Moving left to right across a period, the size of the positive ion decreases. </a:t>
            </a:r>
          </a:p>
          <a:p>
            <a:r>
              <a:rPr lang="en-US" altLang="en-US" dirty="0"/>
              <a:t>Trends Within Groups- Moving down a group, results in an increase in ionic size.</a:t>
            </a:r>
          </a:p>
          <a:p>
            <a:r>
              <a:rPr lang="en-US" altLang="en-US" dirty="0"/>
              <a:t>The ionic radii of both positive and negative ions increase as you move down a group.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822" y="4311650"/>
            <a:ext cx="3225064" cy="213387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09206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Energy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178497"/>
            <a:ext cx="8761412" cy="2741233"/>
          </a:xfrm>
        </p:spPr>
        <p:txBody>
          <a:bodyPr/>
          <a:lstStyle/>
          <a:p>
            <a:r>
              <a:rPr lang="en-US" dirty="0"/>
              <a:t>Defined as the energy required to remove an electron from gaseous atom </a:t>
            </a:r>
          </a:p>
          <a:p>
            <a:r>
              <a:rPr lang="en-US" dirty="0"/>
              <a:t>Trends within periods – First ionization energy generally increases as you move left to right across a period</a:t>
            </a:r>
          </a:p>
          <a:p>
            <a:r>
              <a:rPr lang="en-US" dirty="0"/>
              <a:t>Trends within groups – First, ionization energy generally decreases as you move down a group</a:t>
            </a:r>
          </a:p>
          <a:p>
            <a:pPr>
              <a:buFont typeface="+mj-lt"/>
              <a:buAutoNum type="arabicPeriod"/>
            </a:pPr>
            <a:r>
              <a:rPr lang="en-US" dirty="0"/>
              <a:t>Decrease in energy occurs because atomic size increase as you move the group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220" y="4752303"/>
            <a:ext cx="4951704" cy="17772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4982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Electronegativity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0075" y="2191376"/>
            <a:ext cx="8761412" cy="3416300"/>
          </a:xfrm>
        </p:spPr>
        <p:txBody>
          <a:bodyPr/>
          <a:lstStyle/>
          <a:p>
            <a:r>
              <a:rPr lang="en-US" dirty="0"/>
              <a:t>Indicates the relative  ability of its atoms to attract electrons in a chemical bond</a:t>
            </a:r>
          </a:p>
          <a:p>
            <a:r>
              <a:rPr lang="en-US" dirty="0"/>
              <a:t>Trends with periods and groups – Electronegativity generally decrease as you move down a group, and increases as you move left to right across a period </a:t>
            </a:r>
          </a:p>
          <a:p>
            <a:pPr>
              <a:buFont typeface="+mj-lt"/>
              <a:buAutoNum type="arabicPeriod"/>
            </a:pPr>
            <a:r>
              <a:rPr lang="en-US" dirty="0"/>
              <a:t>Lowest electronegativity are found at the lower left sides of the periodic table </a:t>
            </a:r>
          </a:p>
          <a:p>
            <a:pPr>
              <a:buFont typeface="+mj-lt"/>
              <a:buAutoNum type="arabicPeriod"/>
            </a:pPr>
            <a:r>
              <a:rPr lang="en-US" dirty="0"/>
              <a:t>Highest electronegativity are found at the upper right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02" y="5009882"/>
            <a:ext cx="4533900" cy="15712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68795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2239" y="592428"/>
            <a:ext cx="6379186" cy="978113"/>
          </a:xfrm>
        </p:spPr>
        <p:txBody>
          <a:bodyPr/>
          <a:lstStyle/>
          <a:p>
            <a:r>
              <a:rPr lang="en-US" dirty="0"/>
              <a:t>Blocks of Elements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846639" y="1570541"/>
            <a:ext cx="4073868" cy="861420"/>
          </a:xfrm>
        </p:spPr>
        <p:txBody>
          <a:bodyPr>
            <a:noAutofit/>
          </a:bodyPr>
          <a:lstStyle/>
          <a:p>
            <a:r>
              <a:rPr lang="en-US" sz="5400" dirty="0"/>
              <a:t>GEORGINA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847" y="2664565"/>
            <a:ext cx="2451097" cy="33498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93541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 – Block Elements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68649"/>
            <a:ext cx="8761412" cy="1479103"/>
          </a:xfrm>
        </p:spPr>
        <p:txBody>
          <a:bodyPr/>
          <a:lstStyle/>
          <a:p>
            <a:r>
              <a:rPr lang="en-US" dirty="0"/>
              <a:t>Consists of groups of 1A and 2A and the elements hydrogen and helium </a:t>
            </a:r>
          </a:p>
          <a:p>
            <a:r>
              <a:rPr lang="en-US" dirty="0"/>
              <a:t>The valence electrons represented in this block occupy only s orbitals</a:t>
            </a:r>
          </a:p>
          <a:p>
            <a:r>
              <a:rPr lang="en-US" dirty="0"/>
              <a:t>Because s orbitals hold a maximum of 2 electrons, the s-block portion of the periodic table spans two groups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86" y="3928057"/>
            <a:ext cx="2219325" cy="24856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658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775" y="571285"/>
            <a:ext cx="8825658" cy="2677648"/>
          </a:xfrm>
        </p:spPr>
        <p:txBody>
          <a:bodyPr/>
          <a:lstStyle/>
          <a:p>
            <a:r>
              <a:rPr lang="en-US" dirty="0"/>
              <a:t>The History of the Periodic Table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8306" y="2674813"/>
            <a:ext cx="8825658" cy="861420"/>
          </a:xfrm>
        </p:spPr>
        <p:txBody>
          <a:bodyPr>
            <a:noAutofit/>
          </a:bodyPr>
          <a:lstStyle/>
          <a:p>
            <a:r>
              <a:rPr lang="en-US" sz="5400" dirty="0"/>
              <a:t>KENDRA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306" y="3733381"/>
            <a:ext cx="2861501" cy="22681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00528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 Block Elements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81528"/>
            <a:ext cx="8761412" cy="1672286"/>
          </a:xfrm>
        </p:spPr>
        <p:txBody>
          <a:bodyPr/>
          <a:lstStyle/>
          <a:p>
            <a:r>
              <a:rPr lang="en-US" dirty="0"/>
              <a:t>Consists of groups  3A through 8A</a:t>
            </a:r>
          </a:p>
          <a:p>
            <a:r>
              <a:rPr lang="en-US" dirty="0"/>
              <a:t>The valence electrons represented in this block occupy only p orbitals</a:t>
            </a:r>
          </a:p>
          <a:p>
            <a:r>
              <a:rPr lang="en-US" dirty="0"/>
              <a:t>This block spans six groups on the periodic table because the three p orbitals can hold a maximum of six electrons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159" y="3953814"/>
            <a:ext cx="2667000" cy="25500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74215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 – Block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07286"/>
            <a:ext cx="8761412" cy="2084410"/>
          </a:xfrm>
        </p:spPr>
        <p:txBody>
          <a:bodyPr/>
          <a:lstStyle/>
          <a:p>
            <a:r>
              <a:rPr lang="en-US" dirty="0"/>
              <a:t>The largest of all of the blocks</a:t>
            </a:r>
          </a:p>
          <a:p>
            <a:r>
              <a:rPr lang="en-US" dirty="0"/>
              <a:t>Contains the transition metals </a:t>
            </a:r>
          </a:p>
          <a:p>
            <a:r>
              <a:rPr lang="en-US" dirty="0"/>
              <a:t>Characterized by a filled outermost s orbital of energy level </a:t>
            </a:r>
            <a:r>
              <a:rPr lang="en-US" b="1" i="1" dirty="0"/>
              <a:t>n</a:t>
            </a:r>
          </a:p>
          <a:p>
            <a:r>
              <a:rPr lang="en-US" dirty="0"/>
              <a:t>Filled with d orbitals</a:t>
            </a:r>
          </a:p>
          <a:p>
            <a:r>
              <a:rPr lang="en-US" dirty="0"/>
              <a:t>This block spans ten groups on the periodic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202" y="4571999"/>
            <a:ext cx="3721100" cy="18288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60276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– block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Contains the inner transition metals</a:t>
            </a:r>
          </a:p>
          <a:p>
            <a:r>
              <a:rPr lang="en-US" sz="2400" dirty="0"/>
              <a:t>Characterized by a filled or partially filled outermost s orbital</a:t>
            </a:r>
          </a:p>
          <a:p>
            <a:r>
              <a:rPr lang="en-US" sz="2400" dirty="0"/>
              <a:t>Filled or partially filled 4f and 5f orbitals</a:t>
            </a:r>
          </a:p>
          <a:p>
            <a:r>
              <a:rPr lang="en-US" sz="2400" dirty="0"/>
              <a:t>This block spans 14 columns on the periodic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3" y="5125792"/>
            <a:ext cx="9696450" cy="13136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62726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Periodic Table of Elements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8" y="1803042"/>
            <a:ext cx="10419008" cy="44476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587697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0837" y="1441752"/>
            <a:ext cx="4026131" cy="1235691"/>
          </a:xfrm>
        </p:spPr>
        <p:txBody>
          <a:bodyPr/>
          <a:lstStyle/>
          <a:p>
            <a:r>
              <a:rPr lang="en-US" sz="7000" dirty="0"/>
              <a:t>THE END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9038" y="4085923"/>
            <a:ext cx="4593064" cy="861420"/>
          </a:xfrm>
        </p:spPr>
        <p:txBody>
          <a:bodyPr>
            <a:noAutofit/>
          </a:bodyPr>
          <a:lstStyle/>
          <a:p>
            <a:r>
              <a:rPr lang="en-US" sz="4800" dirty="0"/>
              <a:t>Thank you :)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5" y="489402"/>
            <a:ext cx="2756079" cy="28193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454" y="489402"/>
            <a:ext cx="2674768" cy="2819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97" y="3566085"/>
            <a:ext cx="2730457" cy="2762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454" y="3572817"/>
            <a:ext cx="2674768" cy="276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3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98" y="604146"/>
            <a:ext cx="4351023" cy="1250412"/>
          </a:xfrm>
        </p:spPr>
        <p:txBody>
          <a:bodyPr/>
          <a:lstStyle/>
          <a:p>
            <a:r>
              <a:rPr lang="en-US" dirty="0"/>
              <a:t>Antoine Lavoisier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1159100"/>
            <a:ext cx="3755379" cy="400532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French Scientist who complied a list of elements in the late 1790s that were known at the time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CHEMIST WHO was CONSIDERED THE FATHER OF MODERN CHEMISTRY.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KNOWN FOR HIS WORK WITH COMBUSTION, OXYGEN, AND CHEMICAL BALANCES.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BELIEVED THAT MATTER COULD NEITHER BE CREATED NOR DESTROYED.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SAID TO HAVE CREATED THE LAW OF CONSERVATION OF Mass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164" y="1947929"/>
            <a:ext cx="2736503" cy="32164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4709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683" y="629904"/>
            <a:ext cx="4351023" cy="915561"/>
          </a:xfrm>
        </p:spPr>
        <p:txBody>
          <a:bodyPr/>
          <a:lstStyle/>
          <a:p>
            <a:r>
              <a:rPr lang="en-US" dirty="0"/>
              <a:t>John Newlands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1315" y="1"/>
            <a:ext cx="3755379" cy="685799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English chemist - Proposed organization scheme for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Noticed elements’ properties repeated every eighth element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Named the relationship the law of octaves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Law was not  accepted by fellow scientists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52" y="1868313"/>
            <a:ext cx="2364844" cy="31213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491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319" y="681419"/>
            <a:ext cx="4351023" cy="864045"/>
          </a:xfrm>
        </p:spPr>
        <p:txBody>
          <a:bodyPr/>
          <a:lstStyle/>
          <a:p>
            <a:r>
              <a:rPr lang="en-US" dirty="0" err="1"/>
              <a:t>Lothar</a:t>
            </a:r>
            <a:r>
              <a:rPr lang="en-US" dirty="0"/>
              <a:t> Meyer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German Chemist – first person to arrange the elements of the periodic table and classify their properties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1" y="1876798"/>
            <a:ext cx="2608713" cy="32520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49754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261" y="513994"/>
            <a:ext cx="4351023" cy="1070107"/>
          </a:xfrm>
        </p:spPr>
        <p:txBody>
          <a:bodyPr/>
          <a:lstStyle/>
          <a:p>
            <a:r>
              <a:rPr lang="en-US" dirty="0"/>
              <a:t>Henry Mosely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English physicist - THE FIRST PERSON TO ARRANGE ELEMENTS OF THE PERIODIC TABLE BY ATOMIC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DISCOVERED A RELATIONSHIP BETWEEN WAVELENGTH AND ATOMIC MASS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334" y="1947892"/>
            <a:ext cx="2428875" cy="37433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6954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110" y="578388"/>
            <a:ext cx="4351023" cy="1134501"/>
          </a:xfrm>
        </p:spPr>
        <p:txBody>
          <a:bodyPr/>
          <a:lstStyle/>
          <a:p>
            <a:r>
              <a:rPr lang="en-US" dirty="0"/>
              <a:t>Dmitri Mendeleev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1429556"/>
            <a:ext cx="3755379" cy="3531912"/>
          </a:xfrm>
        </p:spPr>
        <p:txBody>
          <a:bodyPr>
            <a:normAutofit lnSpcReduction="10000"/>
          </a:bodyPr>
          <a:lstStyle/>
          <a:p>
            <a:pPr marL="381000" indent="-344488">
              <a:buFont typeface="Arial" panose="020B0604020202020204" pitchFamily="34" charset="0"/>
              <a:buChar char="•"/>
            </a:pPr>
            <a:r>
              <a:rPr lang="en-US" altLang="en-US" dirty="0"/>
              <a:t>The Periodic Table was first developed in 1869 by Dmitri Mendeleev. </a:t>
            </a:r>
          </a:p>
          <a:p>
            <a:pPr marL="381000" indent="-344488">
              <a:buFont typeface="Arial" panose="020B0604020202020204" pitchFamily="34" charset="0"/>
              <a:buChar char="•"/>
            </a:pPr>
            <a:r>
              <a:rPr lang="en-US" altLang="en-US" dirty="0"/>
              <a:t>First organized elements by atomic mass.</a:t>
            </a:r>
          </a:p>
          <a:p>
            <a:pPr marL="381000" indent="-344488">
              <a:buFont typeface="Arial" panose="020B0604020202020204" pitchFamily="34" charset="0"/>
              <a:buChar char="•"/>
            </a:pPr>
            <a:r>
              <a:rPr lang="en-US" altLang="en-US" dirty="0"/>
              <a:t>left spaces in his original table to leave room for the possible discovery of future elements.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4" y="2108820"/>
            <a:ext cx="2266242" cy="34419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3055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9957" y="463639"/>
            <a:ext cx="8825658" cy="1918271"/>
          </a:xfrm>
        </p:spPr>
        <p:txBody>
          <a:bodyPr/>
          <a:lstStyle/>
          <a:p>
            <a:r>
              <a:rPr lang="en-US" dirty="0"/>
              <a:t>The Modern Periodic Table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896082" y="1948519"/>
            <a:ext cx="2785980" cy="861420"/>
          </a:xfrm>
        </p:spPr>
        <p:txBody>
          <a:bodyPr>
            <a:noAutofit/>
          </a:bodyPr>
          <a:lstStyle/>
          <a:p>
            <a:r>
              <a:rPr lang="en-US" sz="5400" dirty="0"/>
              <a:t>ARTHUR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901" y="3044783"/>
            <a:ext cx="3696237" cy="30469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3218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20164"/>
            <a:ext cx="8761412" cy="3416300"/>
          </a:xfrm>
        </p:spPr>
        <p:txBody>
          <a:bodyPr/>
          <a:lstStyle/>
          <a:p>
            <a:r>
              <a:rPr lang="en-US" dirty="0"/>
              <a:t>Consist of boxes each containing an element’s name, symbol, atomic mass and atomic number </a:t>
            </a:r>
          </a:p>
          <a:p>
            <a:r>
              <a:rPr lang="en-US" dirty="0"/>
              <a:t>Boxes – arranged in order of increasing atomic number into a series of columns known as GROUPS or families and rows known as PERIODS</a:t>
            </a:r>
          </a:p>
          <a:p>
            <a:r>
              <a:rPr lang="en-US" dirty="0"/>
              <a:t>Beginning with hydrogen in period 1, there are a total of 7 periods </a:t>
            </a:r>
          </a:p>
          <a:p>
            <a:r>
              <a:rPr lang="en-US" dirty="0"/>
              <a:t>Each group is numbered 1 through 8 and followed by the letter A or B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404" y="4752305"/>
            <a:ext cx="2286000" cy="18414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28" y="4879214"/>
            <a:ext cx="2718515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00510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2094</TotalTime>
  <Words>876</Words>
  <Application>Microsoft Office PowerPoint</Application>
  <PresentationFormat>Widescreen</PresentationFormat>
  <Paragraphs>94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Lucida Grande</vt:lpstr>
      <vt:lpstr>Wingdings 3</vt:lpstr>
      <vt:lpstr>Ion Boardroom</vt:lpstr>
      <vt:lpstr>The Periodic Table of Elements</vt:lpstr>
      <vt:lpstr>The History of the Periodic Table</vt:lpstr>
      <vt:lpstr>Antoine Lavoisier </vt:lpstr>
      <vt:lpstr>John Newlands </vt:lpstr>
      <vt:lpstr>Lothar Meyer </vt:lpstr>
      <vt:lpstr>Henry Mosely </vt:lpstr>
      <vt:lpstr>Dmitri Mendeleev </vt:lpstr>
      <vt:lpstr>The Modern Periodic Table </vt:lpstr>
      <vt:lpstr>Organization </vt:lpstr>
      <vt:lpstr>Groups - A</vt:lpstr>
      <vt:lpstr>Groups – B </vt:lpstr>
      <vt:lpstr>Valence Electrons </vt:lpstr>
      <vt:lpstr>Trends</vt:lpstr>
      <vt:lpstr>Atomic Radius Trends</vt:lpstr>
      <vt:lpstr>Ionic Radius Trends</vt:lpstr>
      <vt:lpstr>Ionization Energy </vt:lpstr>
      <vt:lpstr>Electronegativity </vt:lpstr>
      <vt:lpstr>Blocks of Elements</vt:lpstr>
      <vt:lpstr>S – Block Elements </vt:lpstr>
      <vt:lpstr>P- Block Elements </vt:lpstr>
      <vt:lpstr>D – Block Elements</vt:lpstr>
      <vt:lpstr>F – block Elements</vt:lpstr>
      <vt:lpstr>The Periodic Table of Elements 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Periodic Table of Elements</dc:title>
  <dc:creator>owner2</dc:creator>
  <cp:lastModifiedBy>Stacey Hudnall</cp:lastModifiedBy>
  <cp:revision>26</cp:revision>
  <dcterms:created xsi:type="dcterms:W3CDTF">2014-12-14T16:47:59Z</dcterms:created>
  <dcterms:modified xsi:type="dcterms:W3CDTF">2017-09-25T01:51:37Z</dcterms:modified>
</cp:coreProperties>
</file>